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73" r:id="rId6"/>
    <p:sldId id="274" r:id="rId7"/>
    <p:sldId id="262" r:id="rId8"/>
    <p:sldId id="266" r:id="rId9"/>
    <p:sldId id="268" r:id="rId10"/>
    <p:sldId id="270" r:id="rId11"/>
    <p:sldId id="271" r:id="rId12"/>
    <p:sldId id="272" r:id="rId13"/>
    <p:sldId id="267" r:id="rId14"/>
    <p:sldId id="260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FF29"/>
    <a:srgbClr val="C80064"/>
    <a:srgbClr val="C33A1F"/>
    <a:srgbClr val="0000CC"/>
    <a:srgbClr val="FF2549"/>
    <a:srgbClr val="007033"/>
    <a:srgbClr val="003635"/>
    <a:srgbClr val="D6370C"/>
    <a:srgbClr val="1D3A00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39" d="100"/>
          <a:sy n="139" d="100"/>
        </p:scale>
        <p:origin x="176" y="4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8/6/22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92826" y="2352366"/>
            <a:ext cx="7005484" cy="1496963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739" y="1224114"/>
            <a:ext cx="7382308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7" y="290705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27356"/>
            <a:ext cx="8246070" cy="3451120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762" y="318046"/>
            <a:ext cx="6489566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7510" y="1069258"/>
            <a:ext cx="6511411" cy="361923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67" y="242150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77641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50038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77641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50038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2761" y="2482923"/>
            <a:ext cx="6961239" cy="1334728"/>
          </a:xfrm>
        </p:spPr>
        <p:txBody>
          <a:bodyPr>
            <a:normAutofit/>
          </a:bodyPr>
          <a:lstStyle/>
          <a:p>
            <a:r>
              <a:rPr lang="en-US" dirty="0"/>
              <a:t>Stock Traders Application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6518" y="4413457"/>
            <a:ext cx="1717482" cy="730043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sz="1800" dirty="0"/>
              <a:t>Alyssa Younger</a:t>
            </a:r>
          </a:p>
          <a:p>
            <a:pPr algn="l"/>
            <a:r>
              <a:rPr lang="en-US" sz="1800" dirty="0"/>
              <a:t>John Ryan</a:t>
            </a:r>
          </a:p>
          <a:p>
            <a:pPr algn="l"/>
            <a:r>
              <a:rPr lang="en-US" sz="1800" dirty="0" err="1"/>
              <a:t>Kamalnivas</a:t>
            </a:r>
            <a:r>
              <a:rPr lang="en-US" sz="1800" dirty="0"/>
              <a:t> Balasubramanian</a:t>
            </a:r>
          </a:p>
          <a:p>
            <a:pPr algn="l"/>
            <a:r>
              <a:rPr lang="en-US" sz="1800" dirty="0"/>
              <a:t>Patricia Rajamanickam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Predictions &amp; Algorithmic Trading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800" dirty="0"/>
              <a:t>DMAC (Dual Moving Average Crossover) Algorithmic Trading Model</a:t>
            </a:r>
          </a:p>
          <a:p>
            <a:pPr algn="l"/>
            <a:r>
              <a:rPr lang="en-US" sz="1400" dirty="0"/>
              <a:t>Applied this strategy across companies in the NASDAQ-100</a:t>
            </a:r>
          </a:p>
          <a:p>
            <a:pPr algn="l"/>
            <a:r>
              <a:rPr lang="en-US" sz="1400" dirty="0"/>
              <a:t>Roughly 2 years of trading data</a:t>
            </a:r>
          </a:p>
          <a:p>
            <a:pPr algn="l"/>
            <a:r>
              <a:rPr lang="en-US" sz="1400" dirty="0"/>
              <a:t>Entry / exits signals with projected profits/losses as well ROI (return on investment)</a:t>
            </a:r>
          </a:p>
          <a:p>
            <a:pPr algn="l"/>
            <a:r>
              <a:rPr lang="en-US" sz="1400" dirty="0"/>
              <a:t>Profit and Loss / ROI computations assume standard trade qty of 100 shares per buy trade</a:t>
            </a:r>
          </a:p>
          <a:p>
            <a:pPr marL="0" indent="0" algn="l">
              <a:buNone/>
            </a:pPr>
            <a:endParaRPr lang="en-US" sz="1400" dirty="0"/>
          </a:p>
          <a:p>
            <a:pPr marL="0" indent="0" algn="l">
              <a:buNone/>
            </a:pPr>
            <a:r>
              <a:rPr lang="en-US" sz="1800" dirty="0"/>
              <a:t>Enhancements</a:t>
            </a:r>
          </a:p>
          <a:p>
            <a:r>
              <a:rPr lang="en-US" sz="1400" dirty="0"/>
              <a:t>Customizable short and long windows </a:t>
            </a:r>
          </a:p>
          <a:p>
            <a:r>
              <a:rPr lang="en-US" sz="1400" dirty="0"/>
              <a:t>Differing trade quantities</a:t>
            </a:r>
          </a:p>
          <a:p>
            <a:r>
              <a:rPr lang="en-US" sz="1400" dirty="0"/>
              <a:t>Layering more detail into the algo strategy </a:t>
            </a:r>
          </a:p>
          <a:p>
            <a:pPr algn="l"/>
            <a:endParaRPr lang="en-US" sz="14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8690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Predictions &amp; Algorithmic Trading cont’d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CC1DC-0684-3973-C028-AF0421B31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762" y="1396308"/>
            <a:ext cx="6774721" cy="284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50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US" sz="1400" dirty="0"/>
          </a:p>
          <a:p>
            <a:r>
              <a:rPr lang="en-US" sz="1600" dirty="0"/>
              <a:t>Learning </a:t>
            </a:r>
            <a:r>
              <a:rPr lang="en-US" sz="1600" dirty="0" err="1"/>
              <a:t>yfinance</a:t>
            </a:r>
            <a:r>
              <a:rPr lang="en-US" sz="1600" dirty="0"/>
              <a:t> library and it is incredible for prototyping. Perhaps got faculty data and had to do lot of pre-processing gimmicks to analyze the ticker information.</a:t>
            </a:r>
          </a:p>
          <a:p>
            <a:r>
              <a:rPr lang="en-US" sz="1600" dirty="0"/>
              <a:t>Visualization in </a:t>
            </a:r>
            <a:r>
              <a:rPr lang="en-US" sz="1600" dirty="0" err="1"/>
              <a:t>Streamlit</a:t>
            </a:r>
            <a:r>
              <a:rPr lang="en-US" sz="1600" dirty="0"/>
              <a:t>.</a:t>
            </a:r>
          </a:p>
          <a:p>
            <a:r>
              <a:rPr lang="en-US" sz="1600" dirty="0"/>
              <a:t>Resource limitation in </a:t>
            </a:r>
            <a:r>
              <a:rPr lang="en-US" sz="1600" dirty="0" err="1"/>
              <a:t>Streamlit</a:t>
            </a:r>
            <a:r>
              <a:rPr lang="en-US" sz="1600" dirty="0"/>
              <a:t>.</a:t>
            </a:r>
          </a:p>
          <a:p>
            <a:r>
              <a:rPr lang="en-US" sz="1600" dirty="0"/>
              <a:t>Identify and apply appropriate Algo trading strategy.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08308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38C25-27E3-D56A-E0A7-B2C4631A6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Expansion ideas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A27ACF-A08D-364D-99A9-7CADCF2F3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dirty="0"/>
              <a:t>The screener can be extended to wider pool of stocks, ETFs &amp; other securities.</a:t>
            </a:r>
          </a:p>
          <a:p>
            <a:r>
              <a:rPr lang="en-US" sz="1800" dirty="0"/>
              <a:t>If integrated with a user based database, we could even push notifications based on the screening criteria.</a:t>
            </a:r>
          </a:p>
          <a:p>
            <a:r>
              <a:rPr lang="en-US" sz="1800" dirty="0"/>
              <a:t>The algo trading tool can provide a lot more commonly used algorithms while allowing the user to backtest the algorithm before deploying it in real-time.</a:t>
            </a:r>
          </a:p>
          <a:p>
            <a:r>
              <a:rPr lang="en-US" sz="1800" dirty="0"/>
              <a:t>Application can be widened for Cryptocurrency.</a:t>
            </a:r>
          </a:p>
          <a:p>
            <a:r>
              <a:rPr lang="en-US" sz="1800" dirty="0"/>
              <a:t>Broaden the Algo trading to execute trades at precise moments for different categories of investors</a:t>
            </a:r>
          </a:p>
          <a:p>
            <a:pPr lvl="1"/>
            <a:r>
              <a:rPr lang="en-US" sz="1800" dirty="0"/>
              <a:t>long-term </a:t>
            </a:r>
          </a:p>
          <a:p>
            <a:pPr lvl="1"/>
            <a:r>
              <a:rPr lang="en-US" sz="1800" dirty="0"/>
              <a:t>Short-term</a:t>
            </a:r>
          </a:p>
          <a:p>
            <a:pPr lvl="1"/>
            <a:r>
              <a:rPr lang="en-US" sz="1800" dirty="0"/>
              <a:t>Systematic Traders.</a:t>
            </a:r>
          </a:p>
        </p:txBody>
      </p:sp>
    </p:spTree>
    <p:extLst>
      <p:ext uri="{BB962C8B-B14F-4D97-AF65-F5344CB8AC3E}">
        <p14:creationId xmlns:p14="http://schemas.microsoft.com/office/powerpoint/2010/main" val="1462840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1D674C-A884-F0EF-625A-4D3B1999007F}"/>
              </a:ext>
            </a:extLst>
          </p:cNvPr>
          <p:cNvSpPr txBox="1"/>
          <p:nvPr/>
        </p:nvSpPr>
        <p:spPr>
          <a:xfrm>
            <a:off x="3941064" y="2313432"/>
            <a:ext cx="2587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 </a:t>
            </a:r>
          </a:p>
          <a:p>
            <a:r>
              <a:rPr lang="en-US" dirty="0"/>
              <a:t>Analysis </a:t>
            </a:r>
          </a:p>
          <a:p>
            <a:r>
              <a:rPr lang="en-US" dirty="0"/>
              <a:t>Predictions</a:t>
            </a:r>
          </a:p>
          <a:p>
            <a:r>
              <a:rPr lang="en-US" dirty="0"/>
              <a:t>Challenges </a:t>
            </a:r>
          </a:p>
          <a:p>
            <a:r>
              <a:rPr lang="en-US" dirty="0"/>
              <a:t>Expansion Ideas</a:t>
            </a:r>
          </a:p>
          <a:p>
            <a:r>
              <a:rPr lang="en-US" dirty="0"/>
              <a:t>Questions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Apply the learnings from the course to build a dashboard for investors &amp; traders to make informed financial decisions.</a:t>
            </a:r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Insights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22131" y="1144910"/>
            <a:ext cx="4040188" cy="479822"/>
          </a:xfrm>
        </p:spPr>
        <p:txBody>
          <a:bodyPr/>
          <a:lstStyle/>
          <a:p>
            <a:r>
              <a:rPr lang="en-US" dirty="0"/>
              <a:t>Returns</a:t>
            </a:r>
          </a:p>
        </p:txBody>
      </p:sp>
      <p:pic>
        <p:nvPicPr>
          <p:cNvPr id="9" name="Content Placeholder 8" descr="Chart, histogram&#10;&#10;Description automatically generated">
            <a:extLst>
              <a:ext uri="{FF2B5EF4-FFF2-40B4-BE49-F238E27FC236}">
                <a16:creationId xmlns:a16="http://schemas.microsoft.com/office/drawing/2014/main" id="{41271DCF-3AAF-C1C7-B4EE-6E46DA5DA7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624733"/>
            <a:ext cx="4288155" cy="3126546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557252" y="1144910"/>
            <a:ext cx="4041775" cy="479822"/>
          </a:xfrm>
        </p:spPr>
        <p:txBody>
          <a:bodyPr/>
          <a:lstStyle/>
          <a:p>
            <a:r>
              <a:rPr lang="en-US" dirty="0"/>
              <a:t>Volume</a:t>
            </a:r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69C8A180-1D55-94F4-5757-7927DA15812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905" y="2571750"/>
            <a:ext cx="4041775" cy="2179528"/>
          </a:xfr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Financials</a:t>
            </a:r>
          </a:p>
        </p:txBody>
      </p:sp>
      <p:pic>
        <p:nvPicPr>
          <p:cNvPr id="12" name="Content Placeholder 11" descr="Chart&#10;&#10;Description automatically generated">
            <a:extLst>
              <a:ext uri="{FF2B5EF4-FFF2-40B4-BE49-F238E27FC236}">
                <a16:creationId xmlns:a16="http://schemas.microsoft.com/office/drawing/2014/main" id="{8D30FF6C-6C9C-8789-2849-2F33515883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" y="1529122"/>
            <a:ext cx="4433887" cy="3169519"/>
          </a:xfrm>
        </p:spPr>
      </p:pic>
      <p:pic>
        <p:nvPicPr>
          <p:cNvPr id="14" name="Content Placeholder 1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E7BEEC3-0B81-E73A-97C2-A6059D76FF4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713" y="1547347"/>
            <a:ext cx="4348162" cy="3133069"/>
          </a:xfrm>
        </p:spPr>
      </p:pic>
    </p:spTree>
    <p:extLst>
      <p:ext uri="{BB962C8B-B14F-4D97-AF65-F5344CB8AC3E}">
        <p14:creationId xmlns:p14="http://schemas.microsoft.com/office/powerpoint/2010/main" val="2377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Stock </a:t>
            </a:r>
            <a:r>
              <a:rPr lang="en-US" dirty="0" err="1"/>
              <a:t>Indicies</a:t>
            </a:r>
            <a:endParaRPr lang="en-US" dirty="0"/>
          </a:p>
        </p:txBody>
      </p:sp>
      <p:pic>
        <p:nvPicPr>
          <p:cNvPr id="8" name="Content Placeholder 7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1877CFC0-B2F0-1B7A-63E6-06922D6A6B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60" y="1295087"/>
            <a:ext cx="3897589" cy="1914457"/>
          </a:xfrm>
        </p:spPr>
      </p:pic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175EDC0F-70E1-B0A6-E1D0-9026961634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60" y="3229045"/>
            <a:ext cx="3964367" cy="1914456"/>
          </a:xfr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0C50571F-FD00-0170-D973-604750DC8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05" y="1285256"/>
            <a:ext cx="5071595" cy="384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28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38C25-27E3-D56A-E0A7-B2C4631A6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A27ACF-A08D-364D-99A9-7CADCF2F3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Goal: Screen stocks to identify new stocks from a pool based on a set of criteria.</a:t>
            </a:r>
          </a:p>
          <a:p>
            <a:endParaRPr lang="en-US" sz="1800" dirty="0"/>
          </a:p>
          <a:p>
            <a:r>
              <a:rPr lang="en-US" sz="1800" dirty="0"/>
              <a:t>Limit the pool of stocks to NASDAQ100.</a:t>
            </a:r>
          </a:p>
          <a:p>
            <a:endParaRPr lang="en-US" sz="1800" dirty="0"/>
          </a:p>
          <a:p>
            <a:r>
              <a:rPr lang="en-US" sz="1800" dirty="0"/>
              <a:t>The criteria used to screen the pool are the market cap &amp; sector info.</a:t>
            </a:r>
          </a:p>
          <a:p>
            <a:endParaRPr lang="en-US" sz="1800" dirty="0"/>
          </a:p>
          <a:p>
            <a:r>
              <a:rPr lang="en-US" sz="1800" dirty="0"/>
              <a:t>This idea can be very easily extended to a much larger pool of stocks &amp; more customized </a:t>
            </a:r>
            <a:r>
              <a:rPr lang="en-US" sz="1800" dirty="0" err="1"/>
              <a:t>criterias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527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38C25-27E3-D56A-E0A7-B2C4631A6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1F6A1C-9BA7-BD40-8C65-50CD3AE7D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1" y="1106269"/>
            <a:ext cx="5674690" cy="3162320"/>
          </a:xfrm>
        </p:spPr>
      </p:pic>
    </p:spTree>
    <p:extLst>
      <p:ext uri="{BB962C8B-B14F-4D97-AF65-F5344CB8AC3E}">
        <p14:creationId xmlns:p14="http://schemas.microsoft.com/office/powerpoint/2010/main" val="4058307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58C1F-5347-7BB4-CAF7-9A1FE1164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Rolling Averages and Volatility</a:t>
            </a:r>
            <a:br>
              <a:rPr lang="en-US" sz="2000" dirty="0"/>
            </a:br>
            <a:r>
              <a:rPr lang="en-US" sz="1200" dirty="0"/>
              <a:t>Set as of July 25th</a:t>
            </a:r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082BA7-AE52-532A-6A9E-174D101BC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335" y="1178306"/>
            <a:ext cx="3371190" cy="166133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30BCD21-58DF-E5AB-5C65-98F248102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95" b="4844"/>
          <a:stretch/>
        </p:blipFill>
        <p:spPr bwMode="auto">
          <a:xfrm>
            <a:off x="5516705" y="1178306"/>
            <a:ext cx="3416554" cy="1661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ED0F7083-7694-742F-17CB-8869A09261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05" b="5413"/>
          <a:stretch/>
        </p:blipFill>
        <p:spPr bwMode="auto">
          <a:xfrm>
            <a:off x="1972335" y="3160887"/>
            <a:ext cx="3371190" cy="16613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DD6E72A-3FC4-A04A-FF0B-98819732E9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7" t="13296" r="-427" b="4843"/>
          <a:stretch/>
        </p:blipFill>
        <p:spPr bwMode="auto">
          <a:xfrm>
            <a:off x="5562068" y="3160887"/>
            <a:ext cx="3371191" cy="16974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40430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</Words>
  <Application>Microsoft Macintosh PowerPoint</Application>
  <PresentationFormat>On-screen Show (16:9)</PresentationFormat>
  <Paragraphs>62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Stock Traders Application</vt:lpstr>
      <vt:lpstr>Topics</vt:lpstr>
      <vt:lpstr>Background</vt:lpstr>
      <vt:lpstr>Insights</vt:lpstr>
      <vt:lpstr>Financials</vt:lpstr>
      <vt:lpstr>Stock Indicies</vt:lpstr>
      <vt:lpstr>Screener</vt:lpstr>
      <vt:lpstr>Screener</vt:lpstr>
      <vt:lpstr>Rolling Averages and Volatility Set as of July 25th</vt:lpstr>
      <vt:lpstr>Predictions &amp; Algorithmic Trading</vt:lpstr>
      <vt:lpstr>Predictions &amp; Algorithmic Trading cont’d</vt:lpstr>
      <vt:lpstr>Challenges</vt:lpstr>
      <vt:lpstr>Expansion ideas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2022-08-06T11:46:22Z</dcterms:modified>
</cp:coreProperties>
</file>